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23.xml" ContentType="application/vnd.openxmlformats-officedocument.presentationml.notesSlide+xml"/>
  <Override PartName="/ppt/tags/tag26.xml" ContentType="application/vnd.openxmlformats-officedocument.presentationml.tags+xml"/>
  <Override PartName="/ppt/notesSlides/notesSlide24.xml" ContentType="application/vnd.openxmlformats-officedocument.presentationml.notesSlide+xml"/>
  <Override PartName="/ppt/tags/tag27.xml" ContentType="application/vnd.openxmlformats-officedocument.presentationml.tags+xml"/>
  <Override PartName="/ppt/notesSlides/notesSlide25.xml" ContentType="application/vnd.openxmlformats-officedocument.presentationml.notesSlide+xml"/>
  <Override PartName="/ppt/tags/tag28.xml" ContentType="application/vnd.openxmlformats-officedocument.presentationml.tags+xml"/>
  <Override PartName="/ppt/notesSlides/notesSlide26.xml" ContentType="application/vnd.openxmlformats-officedocument.presentationml.notesSlide+xml"/>
  <Override PartName="/ppt/tags/tag29.xml" ContentType="application/vnd.openxmlformats-officedocument.presentationml.tags+xml"/>
  <Override PartName="/ppt/notesSlides/notesSlide27.xml" ContentType="application/vnd.openxmlformats-officedocument.presentationml.notesSlide+xml"/>
  <Override PartName="/ppt/tags/tag30.xml" ContentType="application/vnd.openxmlformats-officedocument.presentationml.tags+xml"/>
  <Override PartName="/ppt/notesSlides/notesSlide28.xml" ContentType="application/vnd.openxmlformats-officedocument.presentationml.notesSlide+xml"/>
  <Override PartName="/ppt/tags/tag31.xml" ContentType="application/vnd.openxmlformats-officedocument.presentationml.tags+xml"/>
  <Override PartName="/ppt/notesSlides/notesSlide29.xml" ContentType="application/vnd.openxmlformats-officedocument.presentationml.notesSlide+xml"/>
  <Override PartName="/ppt/tags/tag32.xml" ContentType="application/vnd.openxmlformats-officedocument.presentationml.tags+xml"/>
  <Override PartName="/ppt/notesSlides/notesSlide30.xml" ContentType="application/vnd.openxmlformats-officedocument.presentationml.notesSlide+xml"/>
  <Override PartName="/ppt/tags/tag33.xml" ContentType="application/vnd.openxmlformats-officedocument.presentationml.tags+xml"/>
  <Override PartName="/ppt/notesSlides/notesSlide31.xml" ContentType="application/vnd.openxmlformats-officedocument.presentationml.notesSlide+xml"/>
  <Override PartName="/ppt/tags/tag34.xml" ContentType="application/vnd.openxmlformats-officedocument.presentationml.tags+xml"/>
  <Override PartName="/ppt/notesSlides/notesSlide32.xml" ContentType="application/vnd.openxmlformats-officedocument.presentationml.notesSlide+xml"/>
  <Override PartName="/ppt/tags/tag35.xml" ContentType="application/vnd.openxmlformats-officedocument.presentationml.tags+xml"/>
  <Override PartName="/ppt/notesSlides/notesSlide33.xml" ContentType="application/vnd.openxmlformats-officedocument.presentationml.notesSlide+xml"/>
  <Override PartName="/ppt/tags/tag36.xml" ContentType="application/vnd.openxmlformats-officedocument.presentationml.tags+xml"/>
  <Override PartName="/ppt/notesSlides/notesSlide34.xml" ContentType="application/vnd.openxmlformats-officedocument.presentationml.notesSlide+xml"/>
  <Override PartName="/ppt/tags/tag37.xml" ContentType="application/vnd.openxmlformats-officedocument.presentationml.tags+xml"/>
  <Override PartName="/ppt/notesSlides/notesSlide35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6.xml" ContentType="application/vnd.openxmlformats-officedocument.presentationml.notesSlide+xml"/>
  <Override PartName="/ppt/tags/tag40.xml" ContentType="application/vnd.openxmlformats-officedocument.presentationml.tags+xml"/>
  <Override PartName="/ppt/notesSlides/notesSlide3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38.xml" ContentType="application/vnd.openxmlformats-officedocument.presentationml.notesSlide+xml"/>
  <Override PartName="/ppt/tags/tag43.xml" ContentType="application/vnd.openxmlformats-officedocument.presentationml.tags+xml"/>
  <Override PartName="/ppt/notesSlides/notesSlide39.xml" ContentType="application/vnd.openxmlformats-officedocument.presentationml.notesSlide+xml"/>
  <Override PartName="/ppt/tags/tag44.xml" ContentType="application/vnd.openxmlformats-officedocument.presentationml.tags+xml"/>
  <Override PartName="/ppt/notesSlides/notesSlide40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3"/>
  </p:notesMasterIdLst>
  <p:sldIdLst>
    <p:sldId id="259" r:id="rId2"/>
    <p:sldId id="306" r:id="rId3"/>
    <p:sldId id="424" r:id="rId4"/>
    <p:sldId id="423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336" r:id="rId21"/>
    <p:sldId id="422" r:id="rId22"/>
    <p:sldId id="420" r:id="rId23"/>
    <p:sldId id="394" r:id="rId24"/>
    <p:sldId id="400" r:id="rId25"/>
    <p:sldId id="401" r:id="rId26"/>
    <p:sldId id="316" r:id="rId27"/>
    <p:sldId id="402" r:id="rId28"/>
    <p:sldId id="338" r:id="rId29"/>
    <p:sldId id="352" r:id="rId30"/>
    <p:sldId id="339" r:id="rId31"/>
    <p:sldId id="403" r:id="rId32"/>
    <p:sldId id="404" r:id="rId33"/>
    <p:sldId id="343" r:id="rId34"/>
    <p:sldId id="345" r:id="rId35"/>
    <p:sldId id="349" r:id="rId36"/>
    <p:sldId id="395" r:id="rId37"/>
    <p:sldId id="341" r:id="rId38"/>
    <p:sldId id="396" r:id="rId39"/>
    <p:sldId id="405" r:id="rId40"/>
    <p:sldId id="342" r:id="rId41"/>
    <p:sldId id="397" r:id="rId42"/>
  </p:sldIdLst>
  <p:sldSz cx="12192000" cy="6858000"/>
  <p:notesSz cx="6858000" cy="9144000"/>
  <p:embeddedFontLst>
    <p:embeddedFont>
      <p:font typeface="Open Sans" panose="020B0606030504020204" pitchFamily="34" charset="0"/>
      <p:regular r:id="rId44"/>
      <p:bold r:id="rId45"/>
      <p:italic r:id="rId46"/>
      <p:boldItalic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黑体" panose="02010609060101010101" pitchFamily="49" charset="-122"/>
      <p:regular r:id="rId51"/>
    </p:embeddedFont>
    <p:embeddedFont>
      <p:font typeface="微软雅黑" panose="020B0503020204020204" pitchFamily="34" charset="-122"/>
      <p:regular r:id="rId52"/>
      <p:bold r:id="rId53"/>
    </p:embeddedFont>
  </p:embeddedFontLst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8E"/>
    <a:srgbClr val="F6F7F9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02" autoAdjust="0"/>
    <p:restoredTop sz="83817" autoAdjust="0"/>
  </p:normalViewPr>
  <p:slideViewPr>
    <p:cSldViewPr snapToGrid="0" snapToObjects="1">
      <p:cViewPr varScale="1">
        <p:scale>
          <a:sx n="135" d="100"/>
          <a:sy n="135" d="100"/>
        </p:scale>
        <p:origin x="3444" y="12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83" d="100"/>
          <a:sy n="83" d="100"/>
        </p:scale>
        <p:origin x="3052" y="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272E6B-A6BD-4E3B-830E-A15C1D6C03D6}" type="datetimeFigureOut">
              <a:rPr lang="zh-CN" altLang="en-US" smtClean="0"/>
              <a:t>2025/1/8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A5A244-AE6A-4358-9142-1FC1A1B63C4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11CE7-D0B1-5BDD-9A0D-48174FD25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9F149FF-EC2C-7AFE-795B-8D02345A0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170808-E7CA-CC0C-F57C-A18C1D1095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6AFE0-0B3E-E300-93FD-0D9789FAC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282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E26D79-D8D0-42F3-0218-BDF30D081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894179B-3804-629A-F646-9C73D27E68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D0D33F-251B-3D4D-C8FA-E81C637E9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B71C63-40AD-6AD3-9680-1882C7D249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143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E00F05-A851-E839-5122-D7FA8CFF7F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F41BE6B-C8CB-0C36-7FBB-74D9BCE1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1DBA77D-DF2F-F2AA-93FD-BCD9AD9D7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870D27-5C42-8A0B-639D-9D43FBE13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885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C62C9C-A6BE-7B01-1B1A-AC5DF81E5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D1379A9-60A0-7859-5DAE-63D6020DE1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8DBA88-9C1A-7148-4FE2-32803A0A7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91837F-D7BF-43A2-A4D9-9C78C2AB53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2919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20D8-FCA6-D477-1ED9-25587F3D0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E6C090-685D-CF21-5659-A46D4C4DE2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84DBE74-6F4C-8AC6-C259-C510167BE4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FD1E1F-FD5A-F6CC-2847-EED11A8A7E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0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36C1-149A-3A6B-2B0A-239DFDA6A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86664C9-21B9-352F-0FE9-D1A4299646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88012B4-9C5D-5463-F3DF-1072EA4E3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749554-9BE6-3D96-9805-7FA1A48395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269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3AB29-0B0A-0C85-E4AF-58F86880F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B9BE099-4711-51E4-157A-FD540FBCE2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5E3D034-2BB9-6164-0DA0-8BC66B520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8E3401-1388-11AD-1FCC-43CC8165C2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65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93E01-220A-D992-120D-1868E6A41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E780B6-0194-9198-90C0-CE251AC1B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E45B84-DCF7-061C-BAF0-808121DCCF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42E723-C688-B3AE-B154-CEE4F4201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715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BEF5C-D287-AFC5-6B1B-C438945ED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55A563A-5103-DEB7-A1EF-310BFD9575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192842-BBF4-1B67-72DE-2B627DCD4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968A1F-8F0A-4B37-721A-5A6E5B547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1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59BA4-DCCF-C925-6245-BFA2FA8FC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BCEBD1-76D0-12F4-BC3E-314FC12DFD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B8C148B-056A-B3E6-692E-38D8995295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11C8CF-22DA-7AB0-98D2-0A2F5AF13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31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143C2-D010-8D0B-4AD0-81CAD8F36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61CE39B-30BA-099F-DB0F-4C2858407F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893CCF7-4A60-4189-2C41-E5E25DCE24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1EB95D-D013-2317-6B74-05953622BD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236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FE9F3-9377-05CA-10AC-5E0855DAD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4485E8C-AA5D-E2EE-AFD7-C36F50E858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A08C21-50BC-8415-AE26-3E8B574344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5D3DDF-3018-EDBC-3258-223A73EDB9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111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AE0DC-722B-3C31-8561-D92C99DCF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2983EBD-41DE-EC57-C02F-B02729D54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1E502A8-4E17-ED99-4E71-59A078353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60124F-F5D8-F0DF-EA71-9420FEECDF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908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857513-26EA-07D6-FB4D-36B75D727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9A2568-129D-D3BD-4429-B6DA191020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7464CC-4769-B4BA-B993-D138974D4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D16E31-35AB-D87C-5861-A312138AF7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360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D3E67-09BA-0BED-3F59-88E90C80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18950FC-9E4B-0CD7-0FF4-3F73CEE4FD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8C8B72-0FAD-4924-6C31-4BDA088075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421E8C-D54B-1B3A-2E71-94424AAED2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328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618AF-C446-87C5-02DE-1BB472CDF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D9E44F-C9CA-BBDD-81A5-B41D1416B5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A7BE305-A3A7-7F58-64B9-72736CDD9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D241C5-1BB2-3333-5574-B856F493AD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A5A244-AE6A-4358-9142-1FC1A1B63C4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894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49DAEA-16A6-AB43-9F5C-66FCF95C10A7}" type="datetimeFigureOut">
              <a:rPr kumimoji="1" lang="zh-CN" altLang="en-US" smtClean="0"/>
              <a:t>2025/1/8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5406BB-B1E5-2546-9F95-0B051C59577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12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13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14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16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17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4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4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4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6" Type="http://schemas.openxmlformats.org/officeDocument/2006/relationships/image" Target="../media/image4.jpe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Relationship Id="rId6" Type="http://schemas.openxmlformats.org/officeDocument/2006/relationships/image" Target="../media/image4.jpe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jpe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5">
                <a:lumMod val="7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6334" y="3597320"/>
            <a:ext cx="114665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err="1">
                <a:solidFill>
                  <a:schemeClr val="bg1"/>
                </a:solidFill>
                <a:effectLst>
                  <a:outerShdw blurRad="101600" dist="50800" dir="5400000" algn="ctr" rotWithShape="0">
                    <a:schemeClr val="tx1">
                      <a:alpha val="7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DeepSec</a:t>
            </a:r>
            <a:r>
              <a:rPr lang="en-US" altLang="zh-CN" sz="3600" b="1" dirty="0">
                <a:solidFill>
                  <a:schemeClr val="bg1"/>
                </a:solidFill>
                <a:effectLst>
                  <a:outerShdw blurRad="101600" dist="50800" dir="5400000" algn="ctr" rotWithShape="0">
                    <a:schemeClr val="tx1">
                      <a:alpha val="77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Prover</a:t>
            </a:r>
            <a:endParaRPr lang="zh-CN" altLang="en-US" sz="3600" b="1" dirty="0">
              <a:solidFill>
                <a:schemeClr val="bg1"/>
              </a:solidFill>
              <a:effectLst>
                <a:outerShdw blurRad="177800" dist="50800" dir="5400000" algn="ctr" rotWithShape="0">
                  <a:schemeClr val="tx1">
                    <a:alpha val="73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t="11723" b="5864"/>
          <a:stretch>
            <a:fillRect/>
          </a:stretch>
        </p:blipFill>
        <p:spPr>
          <a:xfrm>
            <a:off x="0" y="3739414"/>
            <a:ext cx="12190476" cy="31185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7110" y="111637"/>
            <a:ext cx="2575560" cy="8032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2ED540-10D9-3021-C180-054772011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1089" y="1350690"/>
            <a:ext cx="6477000" cy="192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A3ACD-9C04-0C9D-6CA3-0C94C09C7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29D3203E-5E03-FFC2-ACB8-68E348104D2B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043F75AF-D381-F16D-FA45-23B41489EAD3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BD241348-FA64-F528-E273-A4A0B2648B00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FBE4C0C-8FBB-6159-E69C-702895414250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EA0201-6D51-BA6D-A1FD-23FBEBACEC7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CA146ACF-5D25-04A0-BFA0-6AA8892DA9AC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建模协议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4CBF24C-9514-3749-CD82-4EA8BC7077A1}"/>
              </a:ext>
            </a:extLst>
          </p:cNvPr>
          <p:cNvSpPr txBox="1"/>
          <p:nvPr/>
        </p:nvSpPr>
        <p:spPr>
          <a:xfrm>
            <a:off x="1495340" y="3834810"/>
            <a:ext cx="92643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需要为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Alice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和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Bob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的行为建模。 我们可以把协议看作一个分布式程序。 该系统的每个本地程序都将由一个进程来表示。 我们可以用下面的进程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processA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来模拟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Alice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的角色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B5FC699-D368-CE63-C984-8FA99A61F5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869" y="1925626"/>
            <a:ext cx="4915743" cy="16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3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007D9-E084-60F8-988D-7B79F43BE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B5AF0308-85EC-015D-5017-D4080198736A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DF7D6976-BDE9-6F16-F33D-5D773C96FEB9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90C9D88F-10E3-A5E4-83E7-EDA38EB3648A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6290D3F-507D-0025-96EB-8EB68BA9BA31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AF2BF0-4633-E402-F1EF-8DA970A896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7929E74D-2E47-D1D6-CF5C-D4297ACC23D1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建模协议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00AAE0-6BCA-1E8B-4CE2-D3C68676167B}"/>
              </a:ext>
            </a:extLst>
          </p:cNvPr>
          <p:cNvSpPr txBox="1"/>
          <p:nvPr/>
        </p:nvSpPr>
        <p:spPr>
          <a:xfrm>
            <a:off x="1495340" y="3834810"/>
            <a:ext cx="9264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该进程有两个参数：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ska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是运行该进程的代理的秘钥，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pkb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是我们要连接的代理的公钥。 首先，进程会使用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new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na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命令生成一个新的随机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nonce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。 接着，进程按照协议规定，在信道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c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上发送用接收方公钥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pkb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加密的一对（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na,pk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(ska)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）。 最后，进程需要一个输入，模型为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in(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c,x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</a:t>
            </a:r>
            <a:endParaRPr lang="zh-CN" altLang="en-US" sz="2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920B160-115B-31C0-5C15-8DF7B6420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2869" y="1925626"/>
            <a:ext cx="4915743" cy="163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829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A5480-3531-9049-6BD5-C195C2256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317CAA06-6E33-24B4-88A9-33E200DE32A8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EE7339B0-7DB8-421F-34AD-AB5E98F71726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0415976B-778D-DCAA-2773-645F426CDF5E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3E8D435-02D7-0680-C357-2F165B4D57A4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C420ACB-F76C-04B5-9749-3C6105E7D31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33C5000D-403C-6D8C-5093-1DCBA2AB8175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建模协议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616BBC9-7978-C155-AE4F-F03C0796AF38}"/>
              </a:ext>
            </a:extLst>
          </p:cNvPr>
          <p:cNvSpPr txBox="1"/>
          <p:nvPr/>
        </p:nvSpPr>
        <p:spPr>
          <a:xfrm>
            <a:off x="1495340" y="3922335"/>
            <a:ext cx="9264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进程的第一个操作是通过指令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in(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c,yb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)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在通道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c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上收到一条信息。 因此，收到的信息将绑定到变量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yb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上。 虽然预期信息是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aenc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((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na,pka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)),pk(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skb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))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，但需要记住，这个信息实际上可能是由攻击者提供的，也可能是攻击者能够伪造的任意信息。 因此，我们需要对信息进行解析，并执行一系列测试。 在这里，所有这些工作都将通过一个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let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指令以简洁的形式完成。 我们首先用秘钥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skb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对接收到的信息（变量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yb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指代）进行解密（用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adec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）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6F26ED-B548-97C0-8178-645C6F793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523" y="1984752"/>
            <a:ext cx="4679503" cy="17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487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1F105-11F6-D010-635F-A90CCBF7B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A821FDFA-7A82-AFA3-526E-5EB068F471E1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2FE7ECC4-99AD-33FE-BD1A-0B876DC7B22B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FB36E9EB-E976-CEEB-E394-2C00C1BE4BFB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6A85FE-91D6-9779-219C-DD0A4ACD7A12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C5A2B6-EA07-FEC7-F022-C766C18C70E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D371DEE3-6FFE-A326-8284-E47014D70BA8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建模协议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6B496F-5B6A-88FB-462D-C3144F73D692}"/>
              </a:ext>
            </a:extLst>
          </p:cNvPr>
          <p:cNvSpPr txBox="1"/>
          <p:nvPr/>
        </p:nvSpPr>
        <p:spPr>
          <a:xfrm>
            <a:off x="1495340" y="3922335"/>
            <a:ext cx="9264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请注意，如果解密失败，我们将进入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let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指令的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else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分支。 接下来，我们检查结果是否为一对：一对中的第一个元素绑定到变量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yna</a:t>
            </a:r>
            <a:r>
              <a:rPr lang="zh-CN" altLang="en-US" sz="2000" dirty="0">
                <a:solidFill>
                  <a:srgbClr val="242B34"/>
                </a:solidFill>
                <a:latin typeface="system-ui"/>
              </a:rPr>
              <a:t>。然后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检查一对中的第二个变量是否等于公钥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pka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，即我们接受的连接者的公钥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454ED67-8F65-DB8E-1B99-1894E4A0A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6523" y="1984752"/>
            <a:ext cx="4679503" cy="170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09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58D9-AE11-145F-5F96-6EA6D2C4F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74475DEE-AB38-6E0A-8ACB-6A185F0724FC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AEAEA959-1F87-DBBE-94DD-3EBD54449B5A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27411E36-B095-8CE5-BE6F-8273CEFBD836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8CF8275-D502-10B6-5958-1ABB4D254140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C2AF1F-91D9-D072-60D8-C4184D0638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FC408FD4-F1C0-EAF6-DE18-24BFAE132AC6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建模协议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3E679F-B0D2-790E-36B5-48D8D1469FB2}"/>
              </a:ext>
            </a:extLst>
          </p:cNvPr>
          <p:cNvSpPr txBox="1"/>
          <p:nvPr/>
        </p:nvSpPr>
        <p:spPr>
          <a:xfrm>
            <a:off x="1495340" y="4135601"/>
            <a:ext cx="9264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扩展形式可写为上述形式，不过，这种形式比较冗长，而且需要重复其他分支，因此之前的那个</a:t>
            </a:r>
            <a:r>
              <a:rPr lang="en-US" altLang="zh-CN" sz="2000" b="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syntactic sugar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语法糖往往很方便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D870B7-A4C8-95F0-74FA-C6992F78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065" y="1972170"/>
            <a:ext cx="4744166" cy="192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984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F9306-07F8-E652-4DFD-2A9324E58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7D81646A-49B9-8349-B989-452E5096326B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5775FA64-F915-B297-B5FC-7DE19F5C4447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AD9075E7-9CB8-1ED4-1757-FD56EE1109A1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032445E-25E0-561A-FE0D-01B22AD2AE38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8795F4-4C5B-0883-BE18-ADF2F658716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1D9E5363-8DCF-EDE5-02B2-35471F63FF9A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建模协议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9639DB9-75A2-3494-5309-026C878829D6}"/>
              </a:ext>
            </a:extLst>
          </p:cNvPr>
          <p:cNvSpPr txBox="1"/>
          <p:nvPr/>
        </p:nvSpPr>
        <p:spPr>
          <a:xfrm>
            <a:off x="1333174" y="4176270"/>
            <a:ext cx="92643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最后，我们将所有部件组合在一起，用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main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processAB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对整个系统进行建模，系统首先输出公钥，使攻击者知道这些公钥。 然后，系统显示进程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A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和进程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B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并行执行（每个进程都有自己的参数）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B8EDD9-4F81-5DED-0B3C-E2FC14A104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1210" y="2224371"/>
            <a:ext cx="47529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71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7D169-87F2-94DA-725D-0A399671C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5BBC4C51-077E-14AC-9D73-5C3B5FDEBB82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验证属性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80FA3F8E-61A0-55B5-C2FD-2EF84D53D528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47D17B5D-0FC0-E701-788E-1452BC857168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1B0C443-481D-5373-AB41-4B2FAAF03E2A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E1DC47-50F7-73E7-4D91-DFADD9FD0DC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03F33324-16A5-105A-B184-DD5A4F06F741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隐私验证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8CC6A08-2302-C96F-F008-1D88CBFA1FDE}"/>
              </a:ext>
            </a:extLst>
          </p:cNvPr>
          <p:cNvSpPr txBox="1"/>
          <p:nvPr/>
        </p:nvSpPr>
        <p:spPr>
          <a:xfrm>
            <a:off x="1772653" y="2286473"/>
            <a:ext cx="9264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000" dirty="0">
                <a:solidFill>
                  <a:srgbClr val="242B34"/>
                </a:solidFill>
                <a:latin typeface="system-ui"/>
              </a:rPr>
              <a:t>先在建模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匿名性也可以说是隐私性。 匿名性通常被模拟为两个系统的不可区分性。 因此，我们定义了第二个系统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ProcessCB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59DE9F-0B39-4793-8112-91749D642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5867" y="3240135"/>
            <a:ext cx="5733665" cy="20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26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51049B-E422-F4B2-2609-E4FD88693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D6A21420-CA02-92E5-3BC3-529166E2EE82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验证属性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835FDD22-F690-0942-AEDD-64B9052E91A5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8C3E021F-81E5-467C-89F9-7B2E39F8BD22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E0E89F8-C768-D426-FD8F-01E515F3EEE7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A9A1CA-E363-EEED-E7F1-AF9A72E07D6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BB304A07-D564-F927-0DAF-8FBE6796D193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隐私验证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90798A-D837-AA89-486B-694066B9D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6778" y="2142171"/>
            <a:ext cx="4352134" cy="157953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EAFCBF8-5A19-0604-38FE-12EED17676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8269" y="2099325"/>
            <a:ext cx="4472763" cy="162238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1B95F60-6E32-FB87-5678-7877E8EFD934}"/>
              </a:ext>
            </a:extLst>
          </p:cNvPr>
          <p:cNvSpPr/>
          <p:nvPr/>
        </p:nvSpPr>
        <p:spPr>
          <a:xfrm>
            <a:off x="1594884" y="3246474"/>
            <a:ext cx="1963479" cy="233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CC3BF2C-2D46-ED57-4773-79AF02FD85FA}"/>
              </a:ext>
            </a:extLst>
          </p:cNvPr>
          <p:cNvSpPr/>
          <p:nvPr/>
        </p:nvSpPr>
        <p:spPr>
          <a:xfrm>
            <a:off x="6762307" y="3239385"/>
            <a:ext cx="1963479" cy="233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2B375BB-80E8-9CA9-DC53-1E833BF6FBFD}"/>
              </a:ext>
            </a:extLst>
          </p:cNvPr>
          <p:cNvSpPr txBox="1"/>
          <p:nvPr/>
        </p:nvSpPr>
        <p:spPr>
          <a:xfrm>
            <a:off x="1333174" y="4031512"/>
            <a:ext cx="92643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与之前的系统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ProcessAB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不同的是，给进程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A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和进程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B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的参数是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skc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，而不是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ska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。 因此，流程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AB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模拟了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B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只愿意接受来自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A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的连接的情况，而在流程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CB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中，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B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只接受来自 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C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的连接。 不可区分性可以通过轨迹等价来模拟。 因此，我们可以通过查询 </a:t>
            </a:r>
            <a:r>
              <a:rPr lang="en-US" altLang="zh-CN" sz="2000" b="0" i="0" dirty="0" err="1">
                <a:solidFill>
                  <a:srgbClr val="242B34"/>
                </a:solidFill>
                <a:effectLst/>
                <a:latin typeface="system-ui"/>
              </a:rPr>
              <a:t>DeepSec</a:t>
            </a:r>
            <a:r>
              <a:rPr lang="en-US" altLang="zh-CN" sz="20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000" b="0" i="0" dirty="0">
                <a:solidFill>
                  <a:srgbClr val="242B34"/>
                </a:solidFill>
                <a:effectLst/>
                <a:latin typeface="system-ui"/>
              </a:rPr>
              <a:t>来检查这两个系统之间的轨迹等价性</a:t>
            </a:r>
            <a:endParaRPr lang="zh-CN" altLang="en-US" sz="2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19F36D9-61A3-3368-747E-BB9820F2F8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5126" y="5438958"/>
            <a:ext cx="3933825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07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F90D9-403E-01F4-33D7-550A0EB34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03510FA7-96C4-B6F3-6EDE-0E0A9418FCBE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GUI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B11B5299-C669-D7BC-4F74-9D7B00006297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5F1FC033-AABC-7F77-3EC3-CC8412EB9378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8523E4-F197-4A92-9497-4D2C4FA7AA0D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66D659-B9C6-CAFC-64D4-3B770C1A4BE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9E7BD84D-3AE7-C4B3-A5B4-7D28A6E1B28F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配套</a:t>
            </a:r>
            <a:r>
              <a:rPr lang="en-US" altLang="zh-CN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GUI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2C79243-5136-E19E-3ED4-15064195D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632" y="2099326"/>
            <a:ext cx="8554558" cy="369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64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4AA0B-FD04-D82E-3EFD-B8F82F026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DED11BFD-4F17-8C02-AF76-530152B77AFC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GUI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D19E3DFD-5BE3-608C-08FC-5222BF82CA74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5C3842C2-4E7A-C407-2615-949D15B5AEF6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3032FB0-B126-3E18-5BCB-063E820B0C34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4E0B57-7161-AAFE-3AED-AF109F9E00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EE3D004D-4377-417E-2F97-E3485674A2D8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配套</a:t>
            </a:r>
            <a:r>
              <a:rPr lang="en-US" altLang="zh-CN" sz="2800" dirty="0">
                <a:solidFill>
                  <a:schemeClr val="bg1"/>
                </a:solidFill>
                <a:latin typeface="Open Sans" panose="020F0502020204030204" pitchFamily="34" charset="0"/>
                <a:ea typeface="微软雅黑" panose="020B0503020204020204" pitchFamily="34" charset="-122"/>
              </a:rPr>
              <a:t>GUI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191144-07E9-D1F3-CE14-11D61FA1B3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160" y="1966793"/>
            <a:ext cx="8086503" cy="38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71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/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/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/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DeepSec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Prover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C83DB06-7AD8-372D-4F65-1FD441A85963}"/>
              </a:ext>
            </a:extLst>
          </p:cNvPr>
          <p:cNvSpPr txBox="1"/>
          <p:nvPr/>
        </p:nvSpPr>
        <p:spPr>
          <a:xfrm>
            <a:off x="1720516" y="2370221"/>
            <a:ext cx="9264316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Deepsec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校验器是一种加密协议验证工具。 它可以验证应用 </a:t>
            </a:r>
            <a:r>
              <a:rPr lang="en-US" altLang="zh-CN" sz="2400" b="1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pi calculus</a:t>
            </a:r>
            <a:r>
              <a:rPr lang="en-US" altLang="zh-CN" sz="2400" i="0" dirty="0">
                <a:solidFill>
                  <a:srgbClr val="606C71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sz="2400" b="1" dirty="0">
                <a:solidFill>
                  <a:srgbClr val="242B34"/>
                </a:solidFill>
                <a:latin typeface="system-ui"/>
              </a:rPr>
              <a:t>微积分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描述的协议的安全属性（以轨迹等价表示）。 该工具在所谓的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"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有界会话数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"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模型中运行：虽然它只允许指定固定数量的参与者和会话，但终止总是有保证的（不过，如果模型太大，计算资源在实践中可能会耗尽）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18"/>
          <p:cNvSpPr/>
          <p:nvPr/>
        </p:nvSpPr>
        <p:spPr>
          <a:xfrm>
            <a:off x="575733" y="1536922"/>
            <a:ext cx="6762387" cy="467820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118"/>
          <p:cNvSpPr/>
          <p:nvPr/>
        </p:nvSpPr>
        <p:spPr>
          <a:xfrm>
            <a:off x="7692887" y="1536922"/>
            <a:ext cx="4071095" cy="467820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124"/>
          <p:cNvSpPr/>
          <p:nvPr/>
        </p:nvSpPr>
        <p:spPr>
          <a:xfrm>
            <a:off x="2455545" y="1348740"/>
            <a:ext cx="3428365" cy="52324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/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/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/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/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/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/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-5" y="1702983"/>
            <a:ext cx="12192000" cy="3198437"/>
          </a:xfrm>
          <a:prstGeom prst="roundRect">
            <a:avLst>
              <a:gd name="adj" fmla="val 0"/>
            </a:avLst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" y="1703282"/>
            <a:ext cx="12182687" cy="31978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6715" y="426720"/>
            <a:ext cx="11338560" cy="60045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53895" y="3317133"/>
            <a:ext cx="7442883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10000">
                <a:solidFill>
                  <a:srgbClr val="D3AA8F"/>
                </a:solidFill>
                <a:latin typeface="三极榜书简体" panose="00000500000000000000" pitchFamily="2" charset="-122"/>
                <a:ea typeface="三极榜书简体" panose="00000500000000000000" pitchFamily="2" charset="-122"/>
                <a:cs typeface="+mn-ea"/>
              </a:defRPr>
            </a:lvl1pPr>
          </a:lstStyle>
          <a:p>
            <a:r>
              <a:rPr lang="zh-CN" altLang="en-US" sz="64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研究方案</a:t>
            </a:r>
          </a:p>
        </p:txBody>
      </p:sp>
      <p:sp>
        <p:nvSpPr>
          <p:cNvPr id="17" name="Rectangle 45"/>
          <p:cNvSpPr/>
          <p:nvPr/>
        </p:nvSpPr>
        <p:spPr>
          <a:xfrm>
            <a:off x="3264971" y="5078849"/>
            <a:ext cx="5700199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阿里巴巴普惠体" panose="00020600040101010101" pitchFamily="18" charset="-122"/>
                <a:sym typeface="Arial" panose="020B0604020202020204"/>
              </a:rPr>
              <a:t>Lorem ipsum dolor sit amet, consectetur adipiscing elit. Nulla imperdiet volutpat dui at fermentum..</a:t>
            </a:r>
          </a:p>
        </p:txBody>
      </p:sp>
      <p:sp>
        <p:nvSpPr>
          <p:cNvPr id="18" name="矩形 17"/>
          <p:cNvSpPr/>
          <p:nvPr/>
        </p:nvSpPr>
        <p:spPr>
          <a:xfrm>
            <a:off x="4279159" y="2643465"/>
            <a:ext cx="3633681" cy="583565"/>
          </a:xfrm>
          <a:prstGeom prst="rect">
            <a:avLst/>
          </a:prstGeom>
          <a:noFill/>
          <a:effectLst>
            <a:outerShdw blurRad="190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zh-CN" altLang="en-US" sz="3200" noProof="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第二部分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466551" y="1074875"/>
            <a:ext cx="1258899" cy="1258899"/>
            <a:chOff x="622557" y="767301"/>
            <a:chExt cx="944174" cy="944174"/>
          </a:xfrm>
        </p:grpSpPr>
        <p:sp>
          <p:nvSpPr>
            <p:cNvPr id="20" name="椭圆 19"/>
            <p:cNvSpPr/>
            <p:nvPr/>
          </p:nvSpPr>
          <p:spPr>
            <a:xfrm>
              <a:off x="622557" y="767301"/>
              <a:ext cx="944174" cy="94417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526" y="899155"/>
              <a:ext cx="697268" cy="69726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12175" t="23181" r="9851" b="24053"/>
          <a:stretch>
            <a:fillRect/>
          </a:stretch>
        </p:blipFill>
        <p:spPr>
          <a:xfrm>
            <a:off x="8541193" y="486984"/>
            <a:ext cx="3189019" cy="103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sp>
        <p:nvSpPr>
          <p:cNvPr id="23" name="矩形: 圆角 118"/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124"/>
          <p:cNvSpPr/>
          <p:nvPr/>
        </p:nvSpPr>
        <p:spPr>
          <a:xfrm>
            <a:off x="4107815" y="1241425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: 圆角 124"/>
          <p:cNvSpPr/>
          <p:nvPr/>
        </p:nvSpPr>
        <p:spPr>
          <a:xfrm>
            <a:off x="3281468" y="4599369"/>
            <a:ext cx="2243455" cy="52324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124"/>
          <p:cNvSpPr/>
          <p:nvPr/>
        </p:nvSpPr>
        <p:spPr>
          <a:xfrm>
            <a:off x="5063278" y="5384229"/>
            <a:ext cx="2713990" cy="52324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124"/>
          <p:cNvSpPr/>
          <p:nvPr/>
        </p:nvSpPr>
        <p:spPr>
          <a:xfrm>
            <a:off x="6931448" y="4593654"/>
            <a:ext cx="2456180" cy="52324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124"/>
          <p:cNvSpPr/>
          <p:nvPr/>
        </p:nvSpPr>
        <p:spPr>
          <a:xfrm>
            <a:off x="8711988" y="5383594"/>
            <a:ext cx="2799080" cy="52324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形 6" descr="箭头: 逆时针曲线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5465913" y="4591990"/>
            <a:ext cx="715633" cy="1011485"/>
          </a:xfrm>
          <a:prstGeom prst="rect">
            <a:avLst/>
          </a:prstGeom>
        </p:spPr>
      </p:pic>
      <p:pic>
        <p:nvPicPr>
          <p:cNvPr id="8" name="图形 7" descr="箭头: 逆时针曲线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 flipH="1">
            <a:off x="9490849" y="4582194"/>
            <a:ext cx="715633" cy="1011485"/>
          </a:xfrm>
          <a:prstGeom prst="rect">
            <a:avLst/>
          </a:prstGeom>
        </p:spPr>
      </p:pic>
      <p:pic>
        <p:nvPicPr>
          <p:cNvPr id="9" name="图形 8" descr="箭头: 逆时针曲线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4905774">
            <a:off x="7760731" y="4819768"/>
            <a:ext cx="571509" cy="101148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118"/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124"/>
          <p:cNvSpPr/>
          <p:nvPr/>
        </p:nvSpPr>
        <p:spPr>
          <a:xfrm>
            <a:off x="4107815" y="1241425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18"/>
          <p:cNvSpPr/>
          <p:nvPr/>
        </p:nvSpPr>
        <p:spPr>
          <a:xfrm>
            <a:off x="575733" y="1536922"/>
            <a:ext cx="6888150" cy="2808197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118"/>
          <p:cNvSpPr/>
          <p:nvPr/>
        </p:nvSpPr>
        <p:spPr>
          <a:xfrm>
            <a:off x="575733" y="4522685"/>
            <a:ext cx="6888149" cy="1861571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118"/>
          <p:cNvSpPr/>
          <p:nvPr/>
        </p:nvSpPr>
        <p:spPr>
          <a:xfrm>
            <a:off x="7768926" y="1536922"/>
            <a:ext cx="4005631" cy="4847334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124"/>
          <p:cNvSpPr/>
          <p:nvPr/>
        </p:nvSpPr>
        <p:spPr>
          <a:xfrm>
            <a:off x="8196623" y="1330918"/>
            <a:ext cx="3150235" cy="52324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: 圆角 118"/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3" name="矩形: 圆角 124"/>
          <p:cNvSpPr/>
          <p:nvPr/>
        </p:nvSpPr>
        <p:spPr>
          <a:xfrm>
            <a:off x="4107815" y="1241425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18"/>
          <p:cNvSpPr/>
          <p:nvPr/>
        </p:nvSpPr>
        <p:spPr>
          <a:xfrm>
            <a:off x="956733" y="1512313"/>
            <a:ext cx="10371486" cy="467453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圆角矩形 13"/>
          <p:cNvSpPr/>
          <p:nvPr/>
        </p:nvSpPr>
        <p:spPr>
          <a:xfrm rot="16200000">
            <a:off x="985764" y="3970557"/>
            <a:ext cx="2277055" cy="162467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468E"/>
            </a:solidFill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思源宋体 CN Medium" panose="02020500000000000000" charset="-122"/>
              <a:sym typeface="+mn-ea"/>
            </a:endParaRPr>
          </a:p>
        </p:txBody>
      </p:sp>
      <p:sp>
        <p:nvSpPr>
          <p:cNvPr id="61" name="圆角矩形 33"/>
          <p:cNvSpPr/>
          <p:nvPr/>
        </p:nvSpPr>
        <p:spPr>
          <a:xfrm>
            <a:off x="1761739" y="5855244"/>
            <a:ext cx="730722" cy="66177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19050">
            <a:solidFill>
              <a:srgbClr val="00468E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cs typeface="思源宋体 CN Medium" panose="02020500000000000000" charset="-122"/>
              <a:sym typeface="+mn-ea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610234" y="3420431"/>
            <a:ext cx="1018838" cy="462575"/>
            <a:chOff x="2719345" y="5951403"/>
            <a:chExt cx="3761789" cy="483986"/>
          </a:xfrm>
        </p:grpSpPr>
        <p:sp>
          <p:nvSpPr>
            <p:cNvPr id="64" name="矩形: 圆角 124"/>
            <p:cNvSpPr/>
            <p:nvPr/>
          </p:nvSpPr>
          <p:spPr>
            <a:xfrm>
              <a:off x="2719345" y="5951403"/>
              <a:ext cx="3761789" cy="483986"/>
            </a:xfrm>
            <a:prstGeom prst="roundRect">
              <a:avLst>
                <a:gd name="adj" fmla="val 50000"/>
              </a:avLst>
            </a:prstGeom>
            <a:solidFill>
              <a:srgbClr val="00468E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2831127" y="5996899"/>
              <a:ext cx="3593220" cy="418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圆角矩形 13"/>
          <p:cNvSpPr/>
          <p:nvPr/>
        </p:nvSpPr>
        <p:spPr>
          <a:xfrm rot="16200000">
            <a:off x="3692638" y="4008300"/>
            <a:ext cx="2268176" cy="162467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468E"/>
            </a:solidFill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思源宋体 CN Medium" panose="02020500000000000000" charset="-122"/>
              <a:sym typeface="+mn-ea"/>
            </a:endParaRPr>
          </a:p>
        </p:txBody>
      </p:sp>
      <p:grpSp>
        <p:nvGrpSpPr>
          <p:cNvPr id="69" name="组合 68"/>
          <p:cNvGrpSpPr/>
          <p:nvPr/>
        </p:nvGrpSpPr>
        <p:grpSpPr>
          <a:xfrm>
            <a:off x="4312668" y="3462614"/>
            <a:ext cx="1018838" cy="462575"/>
            <a:chOff x="2719345" y="5951403"/>
            <a:chExt cx="3761789" cy="483986"/>
          </a:xfrm>
        </p:grpSpPr>
        <p:sp>
          <p:nvSpPr>
            <p:cNvPr id="70" name="矩形: 圆角 124"/>
            <p:cNvSpPr/>
            <p:nvPr/>
          </p:nvSpPr>
          <p:spPr>
            <a:xfrm>
              <a:off x="2719345" y="5951403"/>
              <a:ext cx="3761789" cy="483986"/>
            </a:xfrm>
            <a:prstGeom prst="roundRect">
              <a:avLst>
                <a:gd name="adj" fmla="val 50000"/>
              </a:avLst>
            </a:prstGeom>
            <a:solidFill>
              <a:srgbClr val="00468E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2831127" y="5996899"/>
              <a:ext cx="3593220" cy="418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2" name="圆角矩形 13"/>
          <p:cNvSpPr/>
          <p:nvPr/>
        </p:nvSpPr>
        <p:spPr>
          <a:xfrm rot="16200000">
            <a:off x="6359230" y="3980048"/>
            <a:ext cx="2296037" cy="162467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468E"/>
            </a:solidFill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思源宋体 CN Medium" panose="02020500000000000000" charset="-122"/>
              <a:sym typeface="+mn-ea"/>
            </a:endParaRPr>
          </a:p>
        </p:txBody>
      </p:sp>
      <p:sp>
        <p:nvSpPr>
          <p:cNvPr id="74" name="圆角矩形 33"/>
          <p:cNvSpPr/>
          <p:nvPr/>
        </p:nvSpPr>
        <p:spPr>
          <a:xfrm>
            <a:off x="7142208" y="5874227"/>
            <a:ext cx="730722" cy="66177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19050">
            <a:solidFill>
              <a:srgbClr val="00468E">
                <a:alpha val="60000"/>
              </a:srgb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dirty="0">
              <a:cs typeface="思源宋体 CN Medium" panose="02020500000000000000" charset="-122"/>
              <a:sym typeface="+mn-ea"/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6993191" y="3420431"/>
            <a:ext cx="1018838" cy="462575"/>
            <a:chOff x="2719345" y="5951403"/>
            <a:chExt cx="3761789" cy="483986"/>
          </a:xfrm>
        </p:grpSpPr>
        <p:sp>
          <p:nvSpPr>
            <p:cNvPr id="76" name="矩形: 圆角 124"/>
            <p:cNvSpPr/>
            <p:nvPr/>
          </p:nvSpPr>
          <p:spPr>
            <a:xfrm>
              <a:off x="2719345" y="5951403"/>
              <a:ext cx="3761789" cy="483986"/>
            </a:xfrm>
            <a:prstGeom prst="roundRect">
              <a:avLst>
                <a:gd name="adj" fmla="val 50000"/>
              </a:avLst>
            </a:prstGeom>
            <a:solidFill>
              <a:srgbClr val="00468E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2831127" y="5996899"/>
              <a:ext cx="3593220" cy="418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圆角矩形 13"/>
          <p:cNvSpPr/>
          <p:nvPr/>
        </p:nvSpPr>
        <p:spPr>
          <a:xfrm rot="16200000">
            <a:off x="9037125" y="3958883"/>
            <a:ext cx="2319847" cy="1624673"/>
          </a:xfrm>
          <a:prstGeom prst="roundRect">
            <a:avLst/>
          </a:prstGeom>
          <a:solidFill>
            <a:schemeClr val="bg1"/>
          </a:solidFill>
          <a:ln w="19050">
            <a:solidFill>
              <a:srgbClr val="00468E"/>
            </a:solidFill>
          </a:ln>
          <a:effectLst>
            <a:outerShdw blurRad="254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cs typeface="思源宋体 CN Medium" panose="02020500000000000000" charset="-122"/>
              <a:sym typeface="+mn-ea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9682991" y="3387361"/>
            <a:ext cx="1018838" cy="462575"/>
            <a:chOff x="2719345" y="5951403"/>
            <a:chExt cx="3761789" cy="483986"/>
          </a:xfrm>
        </p:grpSpPr>
        <p:sp>
          <p:nvSpPr>
            <p:cNvPr id="82" name="矩形: 圆角 124"/>
            <p:cNvSpPr/>
            <p:nvPr/>
          </p:nvSpPr>
          <p:spPr>
            <a:xfrm>
              <a:off x="2719345" y="5951403"/>
              <a:ext cx="3761789" cy="483986"/>
            </a:xfrm>
            <a:prstGeom prst="roundRect">
              <a:avLst>
                <a:gd name="adj" fmla="val 50000"/>
              </a:avLst>
            </a:prstGeom>
            <a:solidFill>
              <a:srgbClr val="00468E"/>
            </a:solidFill>
            <a:ln w="50800">
              <a:noFill/>
            </a:ln>
            <a:effectLst>
              <a:outerShdw blurRad="469900" sx="104000" sy="104000" algn="ctr" rotWithShape="0">
                <a:prstClr val="black">
                  <a:alpha val="2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dist"/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2831127" y="5996899"/>
              <a:ext cx="3593220" cy="418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rgbClr val="1E1F8B"/>
                  </a:solidFill>
                  <a:latin typeface="浪漫雅圆" panose="02010601040101010101" pitchFamily="2" charset="-122"/>
                  <a:ea typeface="浪漫雅圆" panose="02010601040101010101" pitchFamily="2" charset="-122"/>
                </a:defRPr>
              </a:lvl1pPr>
            </a:lstStyle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2" name="矩形: 圆角 124"/>
          <p:cNvSpPr/>
          <p:nvPr/>
        </p:nvSpPr>
        <p:spPr>
          <a:xfrm>
            <a:off x="4107815" y="1241425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18"/>
          <p:cNvSpPr/>
          <p:nvPr/>
        </p:nvSpPr>
        <p:spPr>
          <a:xfrm>
            <a:off x="973667" y="1536922"/>
            <a:ext cx="10193686" cy="175754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: 圆角 118"/>
          <p:cNvSpPr/>
          <p:nvPr/>
        </p:nvSpPr>
        <p:spPr>
          <a:xfrm>
            <a:off x="973667" y="3499703"/>
            <a:ext cx="4972479" cy="3069932"/>
          </a:xfrm>
          <a:prstGeom prst="roundRect">
            <a:avLst>
              <a:gd name="adj" fmla="val 13924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: 圆角 124"/>
          <p:cNvSpPr/>
          <p:nvPr/>
        </p:nvSpPr>
        <p:spPr>
          <a:xfrm>
            <a:off x="1186813" y="3639185"/>
            <a:ext cx="1334135" cy="46228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: 圆角 118"/>
          <p:cNvSpPr/>
          <p:nvPr/>
        </p:nvSpPr>
        <p:spPr>
          <a:xfrm>
            <a:off x="6245855" y="3500049"/>
            <a:ext cx="4921497" cy="3069932"/>
          </a:xfrm>
          <a:prstGeom prst="roundRect">
            <a:avLst>
              <a:gd name="adj" fmla="val 13924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: 圆角 124"/>
          <p:cNvSpPr/>
          <p:nvPr/>
        </p:nvSpPr>
        <p:spPr>
          <a:xfrm>
            <a:off x="6492240" y="3639185"/>
            <a:ext cx="1443990" cy="46228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2" name="矩形: 圆角 124"/>
          <p:cNvSpPr/>
          <p:nvPr/>
        </p:nvSpPr>
        <p:spPr>
          <a:xfrm>
            <a:off x="4107815" y="1241425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52194-DE26-62B9-2B8A-858DD0403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7B703E47-31D3-4FB2-F050-81457A10691C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2E71ACCF-559F-F330-8E67-7753548EF334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62EFD8CB-B22B-A16C-D48D-14CC365C7915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20EE2D4-920D-E6CC-321A-A9FB086779E2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9EA9B0-7739-ED7A-AAD5-0F85F3BB8F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03DDA595-13F0-4775-6D1C-D65D4DCC1882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DeepSec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Prover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66CB4AE-BBA6-EE8B-61EE-3FB02C41E6C0}"/>
              </a:ext>
            </a:extLst>
          </p:cNvPr>
          <p:cNvSpPr txBox="1"/>
          <p:nvPr/>
        </p:nvSpPr>
        <p:spPr>
          <a:xfrm>
            <a:off x="1495340" y="2763164"/>
            <a:ext cx="9264316" cy="1697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通过一个例子来解释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DeepSec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中的协议验证。 由于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DeepSec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专注于验证</a:t>
            </a:r>
            <a:r>
              <a:rPr lang="zh-CN" altLang="en-US" sz="2400" b="1" i="0" dirty="0">
                <a:solidFill>
                  <a:srgbClr val="242B34"/>
                </a:solidFill>
                <a:effectLst/>
                <a:latin typeface="system-ui"/>
              </a:rPr>
              <a:t>等价属性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，而</a:t>
            </a:r>
            <a:r>
              <a:rPr lang="zh-CN" altLang="en-US" sz="2400" b="1" i="0" dirty="0">
                <a:solidFill>
                  <a:srgbClr val="242B34"/>
                </a:solidFill>
                <a:effectLst/>
                <a:latin typeface="system-ui"/>
              </a:rPr>
              <a:t>等价属性主要用于模拟隐私保护属性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，因此我们将以私有身份验证协议（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PAP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）为例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1892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18"/>
          <p:cNvSpPr/>
          <p:nvPr/>
        </p:nvSpPr>
        <p:spPr>
          <a:xfrm>
            <a:off x="1041400" y="1536923"/>
            <a:ext cx="10125953" cy="410512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52843" y="5566064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2" name="矩形: 圆角 124"/>
          <p:cNvSpPr/>
          <p:nvPr/>
        </p:nvSpPr>
        <p:spPr>
          <a:xfrm>
            <a:off x="4107815" y="1241425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18"/>
          <p:cNvSpPr/>
          <p:nvPr/>
        </p:nvSpPr>
        <p:spPr>
          <a:xfrm>
            <a:off x="1041400" y="1536923"/>
            <a:ext cx="10125953" cy="410512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52843" y="5566064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2" name="矩形: 圆角 124"/>
          <p:cNvSpPr/>
          <p:nvPr/>
        </p:nvSpPr>
        <p:spPr>
          <a:xfrm>
            <a:off x="4107815" y="1241425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18"/>
          <p:cNvSpPr/>
          <p:nvPr/>
        </p:nvSpPr>
        <p:spPr>
          <a:xfrm>
            <a:off x="575733" y="1536922"/>
            <a:ext cx="6762387" cy="467820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118"/>
          <p:cNvSpPr/>
          <p:nvPr/>
        </p:nvSpPr>
        <p:spPr>
          <a:xfrm>
            <a:off x="7692887" y="1536922"/>
            <a:ext cx="4071095" cy="4678205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124"/>
          <p:cNvSpPr/>
          <p:nvPr/>
        </p:nvSpPr>
        <p:spPr>
          <a:xfrm>
            <a:off x="3317875" y="1348740"/>
            <a:ext cx="3428365" cy="52324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118"/>
          <p:cNvSpPr/>
          <p:nvPr/>
        </p:nvSpPr>
        <p:spPr>
          <a:xfrm>
            <a:off x="948267" y="1536923"/>
            <a:ext cx="10219086" cy="4469022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52843" y="5928939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124"/>
          <p:cNvSpPr/>
          <p:nvPr/>
        </p:nvSpPr>
        <p:spPr>
          <a:xfrm>
            <a:off x="1377523" y="4150995"/>
            <a:ext cx="2872740" cy="52324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6" name="图形 35" descr="箭头: 顺时针弯曲 纯色填充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337746">
            <a:off x="4869869" y="2902106"/>
            <a:ext cx="1121796" cy="1881356"/>
          </a:xfrm>
          <a:prstGeom prst="rect">
            <a:avLst/>
          </a:prstGeom>
          <a:effectLst>
            <a:outerShdw blurRad="762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2" name="矩形: 圆角 124"/>
          <p:cNvSpPr/>
          <p:nvPr/>
        </p:nvSpPr>
        <p:spPr>
          <a:xfrm>
            <a:off x="4107815" y="1241425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18"/>
          <p:cNvSpPr/>
          <p:nvPr/>
        </p:nvSpPr>
        <p:spPr>
          <a:xfrm>
            <a:off x="1041400" y="1536923"/>
            <a:ext cx="10125953" cy="4264768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52843" y="5725712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: 圆角 124"/>
          <p:cNvSpPr/>
          <p:nvPr/>
        </p:nvSpPr>
        <p:spPr>
          <a:xfrm>
            <a:off x="1688039" y="3378200"/>
            <a:ext cx="2872740" cy="523240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2" name="矩形: 圆角 124"/>
          <p:cNvSpPr/>
          <p:nvPr/>
        </p:nvSpPr>
        <p:spPr>
          <a:xfrm>
            <a:off x="4107815" y="1241425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18"/>
          <p:cNvSpPr/>
          <p:nvPr/>
        </p:nvSpPr>
        <p:spPr>
          <a:xfrm>
            <a:off x="7179945" y="1381125"/>
            <a:ext cx="4582795" cy="1072515"/>
          </a:xfrm>
          <a:prstGeom prst="roundRect">
            <a:avLst>
              <a:gd name="adj" fmla="val 3933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: 圆角 118"/>
          <p:cNvSpPr/>
          <p:nvPr/>
        </p:nvSpPr>
        <p:spPr>
          <a:xfrm>
            <a:off x="939800" y="1381327"/>
            <a:ext cx="5843621" cy="5051899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124"/>
          <p:cNvSpPr/>
          <p:nvPr/>
        </p:nvSpPr>
        <p:spPr>
          <a:xfrm>
            <a:off x="7181215" y="3644900"/>
            <a:ext cx="4577080" cy="58801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24"/>
          <p:cNvSpPr/>
          <p:nvPr/>
        </p:nvSpPr>
        <p:spPr>
          <a:xfrm>
            <a:off x="7180580" y="2702560"/>
            <a:ext cx="4581525" cy="52324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: 圆角 124"/>
          <p:cNvSpPr/>
          <p:nvPr/>
        </p:nvSpPr>
        <p:spPr>
          <a:xfrm>
            <a:off x="7181850" y="5480685"/>
            <a:ext cx="4576445" cy="52324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124"/>
          <p:cNvSpPr/>
          <p:nvPr/>
        </p:nvSpPr>
        <p:spPr>
          <a:xfrm>
            <a:off x="7181215" y="4549140"/>
            <a:ext cx="4578985" cy="523240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研究方案</a:t>
            </a: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2" name="矩形: 圆角 124"/>
          <p:cNvSpPr/>
          <p:nvPr/>
        </p:nvSpPr>
        <p:spPr>
          <a:xfrm>
            <a:off x="2434200" y="1139202"/>
            <a:ext cx="3271874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-5" y="1702983"/>
            <a:ext cx="12192000" cy="3198437"/>
          </a:xfrm>
          <a:prstGeom prst="roundRect">
            <a:avLst>
              <a:gd name="adj" fmla="val 0"/>
            </a:avLst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" y="1703282"/>
            <a:ext cx="12182687" cy="31978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6715" y="426720"/>
            <a:ext cx="11338560" cy="60045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53895" y="3317133"/>
            <a:ext cx="7442883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10000">
                <a:solidFill>
                  <a:srgbClr val="D3AA8F"/>
                </a:solidFill>
                <a:latin typeface="三极榜书简体" panose="00000500000000000000" pitchFamily="2" charset="-122"/>
                <a:ea typeface="三极榜书简体" panose="00000500000000000000" pitchFamily="2" charset="-122"/>
                <a:cs typeface="+mn-ea"/>
              </a:defRPr>
            </a:lvl1pPr>
          </a:lstStyle>
          <a:p>
            <a:r>
              <a:rPr lang="zh-CN" altLang="en-US" sz="64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实验对比</a:t>
            </a:r>
          </a:p>
        </p:txBody>
      </p:sp>
      <p:sp>
        <p:nvSpPr>
          <p:cNvPr id="17" name="Rectangle 45"/>
          <p:cNvSpPr/>
          <p:nvPr/>
        </p:nvSpPr>
        <p:spPr>
          <a:xfrm>
            <a:off x="3264971" y="5078849"/>
            <a:ext cx="5700199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阿里巴巴普惠体" panose="00020600040101010101" pitchFamily="18" charset="-122"/>
                <a:sym typeface="Arial" panose="020B0604020202020204"/>
              </a:rPr>
              <a:t>Lorem ipsum dolor sit amet, consectetur adipiscing elit. Nulla imperdiet volutpat dui at fermentum..</a:t>
            </a:r>
          </a:p>
        </p:txBody>
      </p:sp>
      <p:sp>
        <p:nvSpPr>
          <p:cNvPr id="18" name="矩形 17"/>
          <p:cNvSpPr/>
          <p:nvPr/>
        </p:nvSpPr>
        <p:spPr>
          <a:xfrm>
            <a:off x="4279159" y="2643465"/>
            <a:ext cx="3633681" cy="583565"/>
          </a:xfrm>
          <a:prstGeom prst="rect">
            <a:avLst/>
          </a:prstGeom>
          <a:noFill/>
          <a:effectLst>
            <a:outerShdw blurRad="190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zh-CN" altLang="en-US" sz="3200" noProof="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第三部分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466551" y="1074875"/>
            <a:ext cx="1258899" cy="1258899"/>
            <a:chOff x="622557" y="767301"/>
            <a:chExt cx="944174" cy="944174"/>
          </a:xfrm>
        </p:grpSpPr>
        <p:sp>
          <p:nvSpPr>
            <p:cNvPr id="20" name="椭圆 19"/>
            <p:cNvSpPr/>
            <p:nvPr/>
          </p:nvSpPr>
          <p:spPr>
            <a:xfrm>
              <a:off x="622557" y="767301"/>
              <a:ext cx="944174" cy="94417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526" y="899155"/>
              <a:ext cx="697268" cy="69726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12175" t="23181" r="9851" b="24053"/>
          <a:stretch>
            <a:fillRect/>
          </a:stretch>
        </p:blipFill>
        <p:spPr>
          <a:xfrm>
            <a:off x="8541193" y="486984"/>
            <a:ext cx="3189019" cy="103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18"/>
          <p:cNvSpPr/>
          <p:nvPr/>
        </p:nvSpPr>
        <p:spPr>
          <a:xfrm>
            <a:off x="643467" y="1536922"/>
            <a:ext cx="11049581" cy="430616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52843" y="5780028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实验评估</a:t>
            </a: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2" name="矩形: 圆角 124"/>
          <p:cNvSpPr/>
          <p:nvPr/>
        </p:nvSpPr>
        <p:spPr>
          <a:xfrm>
            <a:off x="4107815" y="1241425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-5" y="1702983"/>
            <a:ext cx="12192000" cy="3198437"/>
          </a:xfrm>
          <a:prstGeom prst="roundRect">
            <a:avLst>
              <a:gd name="adj" fmla="val 0"/>
            </a:avLst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" y="1703282"/>
            <a:ext cx="12182687" cy="31978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6715" y="426720"/>
            <a:ext cx="11338560" cy="60045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53895" y="3317133"/>
            <a:ext cx="7442883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10000">
                <a:solidFill>
                  <a:srgbClr val="D3AA8F"/>
                </a:solidFill>
                <a:latin typeface="三极榜书简体" panose="00000500000000000000" pitchFamily="2" charset="-122"/>
                <a:ea typeface="三极榜书简体" panose="00000500000000000000" pitchFamily="2" charset="-122"/>
                <a:cs typeface="+mn-ea"/>
              </a:defRPr>
            </a:lvl1pPr>
          </a:lstStyle>
          <a:p>
            <a:r>
              <a:rPr lang="zh-CN" altLang="en-US" sz="64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论文总结</a:t>
            </a:r>
          </a:p>
        </p:txBody>
      </p:sp>
      <p:sp>
        <p:nvSpPr>
          <p:cNvPr id="17" name="Rectangle 45"/>
          <p:cNvSpPr/>
          <p:nvPr/>
        </p:nvSpPr>
        <p:spPr>
          <a:xfrm>
            <a:off x="3264971" y="5078849"/>
            <a:ext cx="5700199" cy="73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16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阿里巴巴普惠体" panose="00020600040101010101" pitchFamily="18" charset="-122"/>
                <a:sym typeface="Arial" panose="020B0604020202020204"/>
              </a:rPr>
              <a:t>Lorem ipsum dolor sit amet, consectetur adipiscing elit. Nulla imperdiet volutpat dui at fermentum..</a:t>
            </a:r>
          </a:p>
        </p:txBody>
      </p:sp>
      <p:sp>
        <p:nvSpPr>
          <p:cNvPr id="18" name="矩形 17"/>
          <p:cNvSpPr/>
          <p:nvPr/>
        </p:nvSpPr>
        <p:spPr>
          <a:xfrm>
            <a:off x="4279159" y="2643465"/>
            <a:ext cx="3633681" cy="583565"/>
          </a:xfrm>
          <a:prstGeom prst="rect">
            <a:avLst/>
          </a:prstGeom>
          <a:noFill/>
          <a:effectLst>
            <a:outerShdw blurRad="190500" sx="102000" sy="102000" algn="ctr" rotWithShape="0">
              <a:schemeClr val="bg1">
                <a:lumMod val="75000"/>
                <a:alpha val="40000"/>
              </a:schemeClr>
            </a:outerShdw>
          </a:effectLst>
        </p:spPr>
        <p:txBody>
          <a:bodyPr wrap="square" anchor="ctr">
            <a:spAutoFit/>
          </a:bodyPr>
          <a:lstStyle/>
          <a:p>
            <a:pPr lvl="0" algn="ctr">
              <a:defRPr/>
            </a:pPr>
            <a:r>
              <a:rPr lang="zh-CN" altLang="en-US" sz="3200" noProof="0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cs typeface="+mn-ea"/>
                <a:sym typeface="Arial" panose="020B0604020202020204"/>
              </a:rPr>
              <a:t>第四部分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Arial" panose="020B0604020202020204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466551" y="1074875"/>
            <a:ext cx="1258899" cy="1258899"/>
            <a:chOff x="622557" y="767301"/>
            <a:chExt cx="944174" cy="944174"/>
          </a:xfrm>
        </p:grpSpPr>
        <p:sp>
          <p:nvSpPr>
            <p:cNvPr id="20" name="椭圆 19"/>
            <p:cNvSpPr/>
            <p:nvPr/>
          </p:nvSpPr>
          <p:spPr>
            <a:xfrm>
              <a:off x="622557" y="767301"/>
              <a:ext cx="944174" cy="94417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526" y="899155"/>
              <a:ext cx="697268" cy="69726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12175" t="23181" r="9851" b="24053"/>
          <a:stretch>
            <a:fillRect/>
          </a:stretch>
        </p:blipFill>
        <p:spPr>
          <a:xfrm>
            <a:off x="8541193" y="486984"/>
            <a:ext cx="3189019" cy="103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7" grpId="0"/>
      <p:bldP spid="17" grpId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18"/>
          <p:cNvSpPr/>
          <p:nvPr/>
        </p:nvSpPr>
        <p:spPr>
          <a:xfrm>
            <a:off x="643467" y="1536922"/>
            <a:ext cx="11049581" cy="4306160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52843" y="5780028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2" name="矩形: 圆角 124"/>
          <p:cNvSpPr/>
          <p:nvPr/>
        </p:nvSpPr>
        <p:spPr>
          <a:xfrm>
            <a:off x="4107815" y="1241425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/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/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/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PAP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78BD3C-E025-0148-30DE-FE1A49B83E79}"/>
              </a:ext>
            </a:extLst>
          </p:cNvPr>
          <p:cNvSpPr txBox="1"/>
          <p:nvPr/>
        </p:nvSpPr>
        <p:spPr>
          <a:xfrm>
            <a:off x="1463842" y="2025987"/>
            <a:ext cx="9264316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Alice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（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）向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Bob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（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B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）发出连接请求。 为此，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Alice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发送了一对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Na,pk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skA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))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的非对称加密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aenc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和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Bob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的公开密钥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(pk(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skB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))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。 这里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Na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是一个新的随机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nonce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，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pk(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skA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是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Alice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的公开密钥。 术语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pk(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表示与私钥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相对应的公钥。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Bob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可以接受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Alice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的请求，也可以不接受。</a:t>
            </a:r>
            <a:endParaRPr lang="zh-CN" altLang="en-US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5C36A73-48F6-32C8-A5CF-E0947B61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842" y="4790439"/>
            <a:ext cx="9172074" cy="11357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18"/>
          <p:cNvSpPr/>
          <p:nvPr/>
        </p:nvSpPr>
        <p:spPr>
          <a:xfrm>
            <a:off x="694267" y="1536922"/>
            <a:ext cx="6298489" cy="4770888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306489" y="6257940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: 圆角 118"/>
          <p:cNvSpPr/>
          <p:nvPr/>
        </p:nvSpPr>
        <p:spPr>
          <a:xfrm>
            <a:off x="7337783" y="1536922"/>
            <a:ext cx="4330419" cy="4770888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959835" y="6257940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形 12" descr="问号 纯色填充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723095">
            <a:off x="10315599" y="1620077"/>
            <a:ext cx="1162458" cy="109724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isometricOffAxis1Right"/>
            <a:lightRig rig="threePt" dir="t"/>
          </a:scene3d>
          <a:sp3d>
            <a:bevelT w="165100" prst="coolSlant"/>
          </a:sp3d>
        </p:spPr>
      </p:pic>
      <p:sp>
        <p:nvSpPr>
          <p:cNvPr id="3" name="任意多边形: 形状 108"/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2328" y="473744"/>
            <a:ext cx="93583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论文总结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2" name="矩形: 圆角 124"/>
          <p:cNvSpPr/>
          <p:nvPr/>
        </p:nvSpPr>
        <p:spPr>
          <a:xfrm>
            <a:off x="2544232" y="1227359"/>
            <a:ext cx="3002673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-5" y="1702983"/>
            <a:ext cx="12192000" cy="3198437"/>
          </a:xfrm>
          <a:prstGeom prst="roundRect">
            <a:avLst>
              <a:gd name="adj" fmla="val 0"/>
            </a:avLst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2" y="1703282"/>
            <a:ext cx="12182687" cy="319786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426715" y="426720"/>
            <a:ext cx="11338560" cy="60045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353895" y="2894858"/>
            <a:ext cx="7442883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10000">
                <a:solidFill>
                  <a:srgbClr val="D3AA8F"/>
                </a:solidFill>
                <a:latin typeface="三极榜书简体" panose="00000500000000000000" pitchFamily="2" charset="-122"/>
                <a:ea typeface="三极榜书简体" panose="00000500000000000000" pitchFamily="2" charset="-122"/>
                <a:cs typeface="+mn-ea"/>
              </a:defRPr>
            </a:lvl1pPr>
          </a:lstStyle>
          <a:p>
            <a:r>
              <a:rPr lang="zh-CN" altLang="en-US" sz="64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Arial" panose="020B0604020202020204"/>
              </a:rPr>
              <a:t>谢谢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466551" y="1074875"/>
            <a:ext cx="1258899" cy="1258899"/>
            <a:chOff x="622557" y="767301"/>
            <a:chExt cx="944174" cy="944174"/>
          </a:xfrm>
        </p:grpSpPr>
        <p:sp>
          <p:nvSpPr>
            <p:cNvPr id="20" name="椭圆 19"/>
            <p:cNvSpPr/>
            <p:nvPr/>
          </p:nvSpPr>
          <p:spPr>
            <a:xfrm>
              <a:off x="622557" y="767301"/>
              <a:ext cx="944174" cy="944174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atin typeface="Arial" panose="020B0604020202020204"/>
                <a:ea typeface="微软雅黑" panose="020B0503020204020204" pitchFamily="34" charset="-122"/>
                <a:sym typeface="Arial" panose="020B0604020202020204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8526" y="899155"/>
              <a:ext cx="697268" cy="697268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rcRect l="12175" t="23181" r="9851" b="24053"/>
          <a:stretch>
            <a:fillRect/>
          </a:stretch>
        </p:blipFill>
        <p:spPr>
          <a:xfrm>
            <a:off x="8541193" y="486984"/>
            <a:ext cx="3189019" cy="103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94DDD-4E70-D9BA-697C-ED477B469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1CCE9475-E821-43C2-5AE2-3F8DD04EACB7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9E8AF466-1BC3-C5D0-38D2-12C99F1AB201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37A0E54C-338F-669F-4CA1-A708119CB787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6735F55-AFAD-76F0-FBD7-32F476129CDF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300982-F616-6A94-6185-3279BFA271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2E93B914-EA38-05A0-AF2A-A24C5281777C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PAP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183912-9FBF-BA71-FB49-CC11EABDA3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3632" y="1988717"/>
            <a:ext cx="9172074" cy="113574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181E0E2-B49A-D460-1D74-93A75A50CBF9}"/>
              </a:ext>
            </a:extLst>
          </p:cNvPr>
          <p:cNvSpPr txBox="1"/>
          <p:nvPr/>
        </p:nvSpPr>
        <p:spPr>
          <a:xfrm>
            <a:off x="1155032" y="3193575"/>
            <a:ext cx="9680674" cy="2805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该协议的目的是向外部观察者隐瞒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Bob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是否接受来自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Alice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的连接：这就是所谓的私人验证。 如果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Alice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在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Bob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接受的连接列表中，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Bob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会回复信息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aenc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 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Na,Nb,pk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skB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)), pk(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skB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 )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，即用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Alice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的公钥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pk(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skA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加密元组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Na,Nb,pk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skB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))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（其中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Nb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是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Bob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新生成的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nonce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）。 否则，为了隐藏连接拒绝，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Bob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会发送一条诱饵信息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aenc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 Nb, pk(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skB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 )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3410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BE4CE-05E1-2324-CB28-25EC81897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963E194F-2740-25CA-BEAF-9085E3D6FE59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2975C457-96AA-C24D-F353-F95FF8813B5E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CE24DC2A-EE3F-4493-1E2A-5BFCBBEE06AA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6D6F298-39E6-79AD-16A5-6A32C157EB66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0871D3-8666-62CC-D216-01497880E3F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805E67DF-AE15-B9C4-E770-9EB8040ED6D5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声明变量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F8689F-18EE-D186-2D4F-EBBEA1339221}"/>
              </a:ext>
            </a:extLst>
          </p:cNvPr>
          <p:cNvSpPr txBox="1"/>
          <p:nvPr/>
        </p:nvSpPr>
        <p:spPr>
          <a:xfrm>
            <a:off x="1495340" y="3345771"/>
            <a:ext cx="9264316" cy="2251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在这里，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c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是一个所谓的自由名称：自由名称是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attackers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已知的公共常量模型。 在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PAP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中，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c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将是一个信道名称。另一方面，需要声明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key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。 为此，使用带有附加属性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[private]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的私有名称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ska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、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skb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、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skc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。</a:t>
            </a:r>
            <a:endParaRPr lang="zh-CN" altLang="en-US" sz="24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E4651B4-0530-E342-DD79-FF9E3C256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3930" y="2075153"/>
            <a:ext cx="6244140" cy="117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7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CD1CE-AB6A-2FAA-E409-9865185D77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005D65A1-4AFF-33BD-4A61-27583C7A2D8B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FB046DC9-A18D-0F05-71C1-BA61CBA27588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0E3F312E-3C36-A5B4-0470-9FE7D8AF9DD4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0C60C53-34C7-0340-27ED-9862A155F5A5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F7115F-6C86-FB85-34BB-90DC93C33A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277C3956-D6C8-1DEF-3B7B-F17072F73CDE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声明函数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E2C534F-B945-97CF-221D-A0DAA87C5621}"/>
              </a:ext>
            </a:extLst>
          </p:cNvPr>
          <p:cNvSpPr txBox="1"/>
          <p:nvPr/>
        </p:nvSpPr>
        <p:spPr>
          <a:xfrm>
            <a:off x="1495340" y="3431610"/>
            <a:ext cx="92643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表示：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aenc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函数是有两个变量的</a:t>
            </a:r>
            <a:r>
              <a:rPr lang="zh-CN" altLang="en-US" sz="2400" dirty="0">
                <a:solidFill>
                  <a:srgbClr val="242B34"/>
                </a:solidFill>
                <a:latin typeface="system-ui"/>
              </a:rPr>
              <a:t>，</a:t>
            </a:r>
            <a:r>
              <a:rPr lang="en-US" altLang="zh-CN" sz="2400" dirty="0">
                <a:solidFill>
                  <a:srgbClr val="242B34"/>
                </a:solidFill>
                <a:latin typeface="system-ui"/>
              </a:rPr>
              <a:t>Pk</a:t>
            </a:r>
            <a:r>
              <a:rPr lang="zh-CN" altLang="en-US" sz="2400" dirty="0">
                <a:solidFill>
                  <a:srgbClr val="242B34"/>
                </a:solidFill>
                <a:latin typeface="system-ui"/>
              </a:rPr>
              <a:t>函数是有一个变量的</a:t>
            </a:r>
            <a:endParaRPr lang="en-US" altLang="zh-CN" sz="2400" dirty="0">
              <a:solidFill>
                <a:srgbClr val="242B34"/>
              </a:solidFill>
              <a:latin typeface="system-ui"/>
            </a:endParaRPr>
          </a:p>
          <a:p>
            <a:pPr indent="457200"/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在上文提出的模型中，通过将函数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pk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应用于私钥来计算公钥，例如，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pk(ska)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就是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的公钥。 另一种建模方法是从身份中推导出公钥和私钥：可以声明一个私有函数符号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fun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/1 [private]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。 然后，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pk(a)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和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(a)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分别代表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A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的公钥和私钥。 将函数符号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声明为私有，意味着攻击者无法应用这个函数符号</a:t>
            </a:r>
            <a:endParaRPr lang="zh-CN" altLang="en-US" sz="2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ACC1939-3307-489E-7154-558B1C4B2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4863" y="2020164"/>
            <a:ext cx="3155032" cy="143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33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4AFA1-964B-9ED8-7508-FEE60836BE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AA9EFDBB-4FBC-EC6B-B2CC-08D35D912EA7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925C315A-E572-A681-69C7-CFE854AC115B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3882D55C-B377-B770-323E-94E34F0B24A0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65766E6-CB75-BD72-56D6-44519D927300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8F435B-7F8F-81A1-6D69-074A0CC79F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E9778499-126D-AE2F-2C11-66FF778C4288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重写结构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B8052A-A55A-F961-EB81-E846B5A24CB2}"/>
              </a:ext>
            </a:extLst>
          </p:cNvPr>
          <p:cNvSpPr txBox="1"/>
          <p:nvPr/>
        </p:nvSpPr>
        <p:spPr>
          <a:xfrm>
            <a:off x="1495340" y="3431610"/>
            <a:ext cx="9264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目前，已声明了函数符号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aenc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和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pk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，但没有任何迹象表明这些函数代表非对称加密。 使用重写规则来赋予这些函数符号意义</a:t>
            </a:r>
            <a:endParaRPr lang="en-US" altLang="zh-CN" sz="2400" b="0" i="0" dirty="0">
              <a:solidFill>
                <a:srgbClr val="242B34"/>
              </a:solidFill>
              <a:effectLst/>
              <a:latin typeface="system-ui"/>
            </a:endParaRPr>
          </a:p>
          <a:p>
            <a:pPr indent="457200"/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这条规则表明，攻击者可以使用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adec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进行解密；如果密钥匹配（这是必须的，因为我们在加密和解密时使用相同的变量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y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作为参数），那么解密的结果将返回明文 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x</a:t>
            </a: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3A93F0C-8BA8-FCBC-2480-7EDF5BACA4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4582" y="2170948"/>
            <a:ext cx="7189576" cy="9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84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54A9E-5A5E-E54C-34EA-D632A6D06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文本框 320">
            <a:extLst>
              <a:ext uri="{FF2B5EF4-FFF2-40B4-BE49-F238E27FC236}">
                <a16:creationId xmlns:a16="http://schemas.microsoft.com/office/drawing/2014/main" id="{F6930FD3-8AB1-4E77-2A87-6BD7A1FF7D1C}"/>
              </a:ext>
            </a:extLst>
          </p:cNvPr>
          <p:cNvSpPr txBox="1"/>
          <p:nvPr/>
        </p:nvSpPr>
        <p:spPr>
          <a:xfrm>
            <a:off x="822328" y="473744"/>
            <a:ext cx="9358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b="1" dirty="0">
                <a:solidFill>
                  <a:srgbClr val="00468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 </a:t>
            </a:r>
          </a:p>
        </p:txBody>
      </p:sp>
      <p:sp>
        <p:nvSpPr>
          <p:cNvPr id="23" name="矩形: 圆角 118">
            <a:extLst>
              <a:ext uri="{FF2B5EF4-FFF2-40B4-BE49-F238E27FC236}">
                <a16:creationId xmlns:a16="http://schemas.microsoft.com/office/drawing/2014/main" id="{901DE630-A371-D98D-864E-116BDB7C07BA}"/>
              </a:ext>
            </a:extLst>
          </p:cNvPr>
          <p:cNvSpPr/>
          <p:nvPr/>
        </p:nvSpPr>
        <p:spPr>
          <a:xfrm>
            <a:off x="609600" y="1536921"/>
            <a:ext cx="11035797" cy="4583463"/>
          </a:xfrm>
          <a:prstGeom prst="roundRect">
            <a:avLst>
              <a:gd name="adj" fmla="val 10297"/>
            </a:avLst>
          </a:prstGeom>
          <a:solidFill>
            <a:schemeClr val="bg1"/>
          </a:solidFill>
          <a:ln>
            <a:noFill/>
          </a:ln>
          <a:effectLst>
            <a:outerShdw blurRad="279400" sx="101000" sy="101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: 形状 108">
            <a:extLst>
              <a:ext uri="{FF2B5EF4-FFF2-40B4-BE49-F238E27FC236}">
                <a16:creationId xmlns:a16="http://schemas.microsoft.com/office/drawing/2014/main" id="{18E3A2D4-5B9C-8E3C-430E-5DE9C1C43795}"/>
              </a:ext>
            </a:extLst>
          </p:cNvPr>
          <p:cNvSpPr/>
          <p:nvPr/>
        </p:nvSpPr>
        <p:spPr>
          <a:xfrm>
            <a:off x="1246778" y="1239089"/>
            <a:ext cx="833708" cy="623796"/>
          </a:xfrm>
          <a:custGeom>
            <a:avLst/>
            <a:gdLst/>
            <a:ahLst/>
            <a:cxnLst/>
            <a:rect l="l" t="t" r="r" b="b"/>
            <a:pathLst>
              <a:path w="95778" h="71663">
                <a:moveTo>
                  <a:pt x="82098" y="5"/>
                </a:moveTo>
                <a:cubicBezTo>
                  <a:pt x="84614" y="48"/>
                  <a:pt x="87286" y="396"/>
                  <a:pt x="90116" y="1050"/>
                </a:cubicBezTo>
                <a:lnTo>
                  <a:pt x="90116" y="8817"/>
                </a:lnTo>
                <a:cubicBezTo>
                  <a:pt x="78257" y="13440"/>
                  <a:pt x="71979" y="21792"/>
                  <a:pt x="71280" y="33873"/>
                </a:cubicBezTo>
                <a:cubicBezTo>
                  <a:pt x="84139" y="29288"/>
                  <a:pt x="92305" y="35340"/>
                  <a:pt x="95778" y="52027"/>
                </a:cubicBezTo>
                <a:cubicBezTo>
                  <a:pt x="94826" y="65118"/>
                  <a:pt x="87973" y="71663"/>
                  <a:pt x="75219" y="71663"/>
                </a:cubicBezTo>
                <a:cubicBezTo>
                  <a:pt x="59956" y="70752"/>
                  <a:pt x="52325" y="61506"/>
                  <a:pt x="52325" y="43926"/>
                </a:cubicBezTo>
                <a:cubicBezTo>
                  <a:pt x="54564" y="14342"/>
                  <a:pt x="64489" y="-298"/>
                  <a:pt x="82098" y="5"/>
                </a:cubicBezTo>
                <a:close/>
                <a:moveTo>
                  <a:pt x="29473" y="5"/>
                </a:moveTo>
                <a:cubicBezTo>
                  <a:pt x="31987" y="48"/>
                  <a:pt x="34659" y="396"/>
                  <a:pt x="37490" y="1050"/>
                </a:cubicBezTo>
                <a:lnTo>
                  <a:pt x="37490" y="8817"/>
                </a:lnTo>
                <a:cubicBezTo>
                  <a:pt x="25647" y="13434"/>
                  <a:pt x="19469" y="21786"/>
                  <a:pt x="18954" y="33873"/>
                </a:cubicBezTo>
                <a:cubicBezTo>
                  <a:pt x="31588" y="29288"/>
                  <a:pt x="39755" y="35324"/>
                  <a:pt x="43458" y="51980"/>
                </a:cubicBezTo>
                <a:cubicBezTo>
                  <a:pt x="42502" y="65102"/>
                  <a:pt x="35547" y="71663"/>
                  <a:pt x="22593" y="71663"/>
                </a:cubicBezTo>
                <a:cubicBezTo>
                  <a:pt x="7531" y="70752"/>
                  <a:pt x="0" y="61506"/>
                  <a:pt x="0" y="43926"/>
                </a:cubicBezTo>
                <a:cubicBezTo>
                  <a:pt x="2053" y="14342"/>
                  <a:pt x="11877" y="-298"/>
                  <a:pt x="29473" y="5"/>
                </a:cubicBezTo>
                <a:close/>
              </a:path>
            </a:pathLst>
          </a:cu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402E407-6470-6A16-622D-47451AE8CDFC}"/>
              </a:ext>
            </a:extLst>
          </p:cNvPr>
          <p:cNvSpPr/>
          <p:nvPr/>
        </p:nvSpPr>
        <p:spPr>
          <a:xfrm>
            <a:off x="5552843" y="6044405"/>
            <a:ext cx="1086314" cy="75979"/>
          </a:xfrm>
          <a:prstGeom prst="rect">
            <a:avLst/>
          </a:prstGeom>
          <a:solidFill>
            <a:srgbClr val="0046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CF0873-D937-40E4-1592-1099EA90BAF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l="12175" t="23181" r="9851" b="24053"/>
          <a:stretch>
            <a:fillRect/>
          </a:stretch>
        </p:blipFill>
        <p:spPr>
          <a:xfrm>
            <a:off x="9002981" y="139790"/>
            <a:ext cx="3189019" cy="1038570"/>
          </a:xfrm>
          <a:prstGeom prst="rect">
            <a:avLst/>
          </a:prstGeom>
        </p:spPr>
      </p:pic>
      <p:sp>
        <p:nvSpPr>
          <p:cNvPr id="4" name="矩形: 圆角 124">
            <a:extLst>
              <a:ext uri="{FF2B5EF4-FFF2-40B4-BE49-F238E27FC236}">
                <a16:creationId xmlns:a16="http://schemas.microsoft.com/office/drawing/2014/main" id="{80BE45E3-90D2-5523-A714-D97EEAE63E68}"/>
              </a:ext>
            </a:extLst>
          </p:cNvPr>
          <p:cNvSpPr/>
          <p:nvPr/>
        </p:nvSpPr>
        <p:spPr>
          <a:xfrm>
            <a:off x="4107815" y="1300480"/>
            <a:ext cx="3976370" cy="619125"/>
          </a:xfrm>
          <a:prstGeom prst="roundRect">
            <a:avLst>
              <a:gd name="adj" fmla="val 50000"/>
            </a:avLst>
          </a:prstGeom>
          <a:solidFill>
            <a:srgbClr val="00468E"/>
          </a:solidFill>
          <a:ln w="50800">
            <a:noFill/>
          </a:ln>
          <a:effectLst>
            <a:outerShdw blurRad="469900" sx="104000" sy="104000" algn="ctr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0" i="1" dirty="0">
                <a:solidFill>
                  <a:schemeClr val="bg1"/>
                </a:solidFill>
                <a:effectLst/>
                <a:latin typeface="Open Sans" panose="020F0502020204030204" pitchFamily="34" charset="0"/>
              </a:rPr>
              <a:t>constructor-destructor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52AB30-BF9B-2330-9434-C45D398FC9DC}"/>
              </a:ext>
            </a:extLst>
          </p:cNvPr>
          <p:cNvSpPr txBox="1"/>
          <p:nvPr/>
        </p:nvSpPr>
        <p:spPr>
          <a:xfrm>
            <a:off x="1495340" y="3431610"/>
            <a:ext cx="92643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你可能已经注意到，我们没有声明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adec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符号。 这是因为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adec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 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是一个析构函数，而声明的函数符号是构造函数。 析构函数实际上可能不会出现在协议报文中：如果上述重写规则不成功，那么计算就会失败。 例如，对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adec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aenc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m,pk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(ska)),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skb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和 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adec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(</a:t>
            </a:r>
            <a:r>
              <a:rPr lang="en-US" altLang="zh-CN" sz="2400" b="0" i="0" dirty="0" err="1">
                <a:solidFill>
                  <a:srgbClr val="242B34"/>
                </a:solidFill>
                <a:effectLst/>
                <a:latin typeface="system-ui"/>
              </a:rPr>
              <a:t>c,ska</a:t>
            </a:r>
            <a:r>
              <a:rPr lang="en-US" altLang="zh-CN" sz="2400" b="0" i="0" dirty="0">
                <a:solidFill>
                  <a:srgbClr val="242B34"/>
                </a:solidFill>
                <a:effectLst/>
                <a:latin typeface="system-ui"/>
              </a:rPr>
              <a:t>)</a:t>
            </a:r>
            <a:r>
              <a:rPr lang="zh-CN" altLang="en-US" sz="2400" b="0" i="0" dirty="0">
                <a:solidFill>
                  <a:srgbClr val="242B34"/>
                </a:solidFill>
                <a:effectLst/>
                <a:latin typeface="system-ui"/>
              </a:rPr>
              <a:t>这两个术语的评估都会失败。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640F09-F9DC-3D83-90D8-6429A8E91C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8800" y="2383959"/>
            <a:ext cx="6594399" cy="7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410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k5MWQ0MDg4MmIyYzk1NDMzY2JkMDBkYzFmMmY3OW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1437</Words>
  <Application>Microsoft Office PowerPoint</Application>
  <PresentationFormat>宽屏</PresentationFormat>
  <Paragraphs>124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微软雅黑</vt:lpstr>
      <vt:lpstr>黑体</vt:lpstr>
      <vt:lpstr>等线 Light</vt:lpstr>
      <vt:lpstr>system-ui</vt:lpstr>
      <vt:lpstr>Arial</vt:lpstr>
      <vt:lpstr>Open Sans</vt:lpstr>
      <vt:lpstr>思源宋体 CN Medium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路岩 李</cp:lastModifiedBy>
  <cp:revision>132</cp:revision>
  <dcterms:created xsi:type="dcterms:W3CDTF">2022-01-06T12:50:00Z</dcterms:created>
  <dcterms:modified xsi:type="dcterms:W3CDTF">2025-01-08T05:56:49Z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345297285528490E8FFA94963CB50217_13</vt:lpwstr>
  </property>
  <property fmtid="{D5CDD505-2E9C-101B-9397-08002B2CF9AE}" pid="3" name="KSOProductBuildVer">
    <vt:lpwstr>2052-12.1.0.16120</vt:lpwstr>
  </property>
</Properties>
</file>